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2" r:id="rId3"/>
    <p:sldId id="257" r:id="rId4"/>
    <p:sldId id="258" r:id="rId5"/>
    <p:sldId id="275" r:id="rId6"/>
    <p:sldId id="277" r:id="rId7"/>
    <p:sldId id="278" r:id="rId8"/>
    <p:sldId id="281" r:id="rId9"/>
    <p:sldId id="279" r:id="rId10"/>
    <p:sldId id="284" r:id="rId11"/>
    <p:sldId id="287" r:id="rId12"/>
    <p:sldId id="286" r:id="rId13"/>
    <p:sldId id="285" r:id="rId14"/>
    <p:sldId id="283" r:id="rId15"/>
    <p:sldId id="28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1021-42C7-46D0-9A78-A4A8F3931B6C}" type="datetimeFigureOut">
              <a:rPr lang="en-AU" smtClean="0"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4FB2-BEE5-48D8-9D83-F3F5FE34BF6B}" type="slidenum">
              <a:rPr lang="en-AU" smtClean="0"/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microsoft.com/office/2007/relationships/hdphoto" Target="../media/image41.wdp"/><Relationship Id="rId2" Type="http://schemas.openxmlformats.org/officeDocument/2006/relationships/image" Target="../media/image40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14" Type="http://schemas.microsoft.com/office/2007/relationships/hdphoto" Target="../media/image23.wdp"/><Relationship Id="rId13" Type="http://schemas.openxmlformats.org/officeDocument/2006/relationships/image" Target="../media/image22.png"/><Relationship Id="rId12" Type="http://schemas.openxmlformats.org/officeDocument/2006/relationships/image" Target="../media/image21.jpeg"/><Relationship Id="rId11" Type="http://schemas.openxmlformats.org/officeDocument/2006/relationships/image" Target="../media/image20.png"/><Relationship Id="rId10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967564"/>
            <a:ext cx="6249434" cy="289888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Youth Thinktank Competition Winner </a:t>
            </a:r>
            <a:br>
              <a:rPr lang="en-US" altLang="zh-CN" sz="2800" b="1" dirty="0">
                <a:solidFill>
                  <a:schemeClr val="tx2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</a:br>
            <a:r>
              <a:rPr lang="en-US" altLang="zh-CN" b="1" dirty="0">
                <a:solidFill>
                  <a:schemeClr val="tx2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Dining wetland for humans and birds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025937"/>
            <a:ext cx="6249434" cy="1500187"/>
          </a:xfrm>
        </p:spPr>
        <p:txBody>
          <a:bodyPr>
            <a:normAutofit/>
          </a:bodyPr>
          <a:lstStyle/>
          <a:p>
            <a:r>
              <a:rPr lang="en-AU" sz="1600" dirty="0">
                <a:latin typeface="Helvetica" pitchFamily="34" charset="0"/>
                <a:cs typeface="Helvetica" pitchFamily="34" charset="0"/>
              </a:rPr>
              <a:t>HOU Shuyu, CHEN </a:t>
            </a:r>
            <a:r>
              <a:rPr lang="en-AU" sz="1600" dirty="0" err="1">
                <a:latin typeface="Helvetica" pitchFamily="34" charset="0"/>
                <a:cs typeface="Helvetica" pitchFamily="34" charset="0"/>
              </a:rPr>
              <a:t>Luyao</a:t>
            </a:r>
            <a:r>
              <a:rPr lang="en-AU" sz="1600" dirty="0">
                <a:latin typeface="Helvetica" pitchFamily="34" charset="0"/>
                <a:cs typeface="Helvetica" pitchFamily="34" charset="0"/>
              </a:rPr>
              <a:t>, LI </a:t>
            </a:r>
            <a:r>
              <a:rPr lang="en-AU" sz="1600" dirty="0" err="1">
                <a:latin typeface="Helvetica" pitchFamily="34" charset="0"/>
                <a:cs typeface="Helvetica" pitchFamily="34" charset="0"/>
              </a:rPr>
              <a:t>Yuhan</a:t>
            </a:r>
            <a:r>
              <a:rPr lang="en-AU" sz="1600" dirty="0">
                <a:latin typeface="Helvetica" pitchFamily="34" charset="0"/>
                <a:cs typeface="Helvetica" pitchFamily="34" charset="0"/>
              </a:rPr>
              <a:t>, BU </a:t>
            </a:r>
            <a:r>
              <a:rPr lang="en-AU" sz="1600" dirty="0" err="1">
                <a:latin typeface="Helvetica" pitchFamily="34" charset="0"/>
                <a:cs typeface="Helvetica" pitchFamily="34" charset="0"/>
              </a:rPr>
              <a:t>Xinchen</a:t>
            </a:r>
            <a:r>
              <a:rPr lang="en-AU" sz="1600" dirty="0">
                <a:latin typeface="Helvetica" pitchFamily="34" charset="0"/>
                <a:cs typeface="Helvetica" pitchFamily="34" charset="0"/>
              </a:rPr>
              <a:t>, ZHANG Yin</a:t>
            </a:r>
            <a:endParaRPr lang="en-AU" sz="1600" dirty="0">
              <a:latin typeface="Helvetica" pitchFamily="34" charset="0"/>
              <a:cs typeface="Helvetica" pitchFamily="34" charset="0"/>
            </a:endParaRPr>
          </a:p>
          <a:p>
            <a:endParaRPr lang="en-AU" sz="1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Photograph competition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184" y="1373701"/>
            <a:ext cx="6711144" cy="4472834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Photograph competition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183" y="1373701"/>
            <a:ext cx="6711146" cy="4472834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2" y="1373701"/>
            <a:ext cx="6711145" cy="4472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Photograph competition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183" y="1373701"/>
            <a:ext cx="6711146" cy="4472834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76" y="1373701"/>
            <a:ext cx="6711145" cy="44728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 descr="descript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97599" y="1882795"/>
            <a:ext cx="5717633" cy="359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b="1" dirty="0">
                <a:cs typeface="Helvetica" pitchFamily="34" charset="0"/>
                <a:sym typeface="+mn-ea"/>
              </a:rPr>
              <a:t>Planning and Design </a:t>
            </a:r>
            <a:r>
              <a:rPr lang="en-US" altLang="zh-CN" b="1" dirty="0">
                <a:cs typeface="Helvetica" pitchFamily="34" charset="0"/>
                <a:sym typeface="+mn-ea"/>
              </a:rPr>
              <a:t>Suggestions</a:t>
            </a:r>
            <a:endParaRPr lang="en-AU" b="1" dirty="0"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334" y="1880711"/>
            <a:ext cx="4406265" cy="359217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900" b="1" dirty="0">
                <a:sym typeface="+mn-ea"/>
              </a:rPr>
              <a:t>Management suggestions:</a:t>
            </a:r>
            <a:endParaRPr lang="en-US" altLang="zh-CN" sz="1900" b="1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From April to June, control water level to create habitats.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From June to September, strengthened  supervision that prevent using bird nets, which will be included in the village rules and regulations.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After November, keep some rice in the fields</a:t>
            </a:r>
            <a:endParaRPr lang="en-US" altLang="zh-CN" sz="1600" dirty="0">
              <a:sym typeface="+mn-ea"/>
            </a:endParaRPr>
          </a:p>
          <a:p>
            <a:endParaRPr lang="en-US" altLang="zh-CN" sz="1800" dirty="0">
              <a:sym typeface="+mn-ea"/>
            </a:endParaRPr>
          </a:p>
          <a:p>
            <a:r>
              <a:rPr lang="en-US" altLang="zh-CN" sz="1900" b="1" dirty="0">
                <a:sym typeface="+mn-ea"/>
              </a:rPr>
              <a:t>A planning proposal for the selected site</a:t>
            </a:r>
            <a:endParaRPr lang="en-US" altLang="zh-CN" sz="1900" b="1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1) Use infrastructure to minimize surface runoff; 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2) Slow down the land slope; 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3) Build a tree island to increase habitat provide resting and nesting sites; 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4) Build a bird-watching tower</a:t>
            </a:r>
            <a:endParaRPr lang="en-US" altLang="zh-CN" sz="1600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>
            <a:fillRect/>
          </a:stretch>
        </p:blipFill>
        <p:spPr>
          <a:xfrm>
            <a:off x="6197599" y="1880711"/>
            <a:ext cx="5717633" cy="3581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b="1" dirty="0">
                <a:cs typeface="Helvetica" pitchFamily="34" charset="0"/>
                <a:sym typeface="+mn-ea"/>
              </a:rPr>
              <a:t>Creative products</a:t>
            </a:r>
            <a:endParaRPr lang="en-AU" b="1" dirty="0"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335" y="1851659"/>
            <a:ext cx="6819266" cy="3897001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sym typeface="+mn-ea"/>
              </a:rPr>
              <a:t>Self-designed and produced </a:t>
            </a:r>
            <a:r>
              <a:rPr lang="en-US" altLang="zh-CN" sz="1800" b="1" dirty="0">
                <a:solidFill>
                  <a:schemeClr val="tx2"/>
                </a:solidFill>
                <a:sym typeface="+mn-ea"/>
              </a:rPr>
              <a:t>stickers</a:t>
            </a:r>
            <a:r>
              <a:rPr lang="en-US" altLang="zh-CN" sz="1800" dirty="0">
                <a:sym typeface="+mn-ea"/>
              </a:rPr>
              <a:t>, </a:t>
            </a:r>
            <a:r>
              <a:rPr lang="en-US" altLang="zh-CN" sz="1800" b="1" dirty="0">
                <a:solidFill>
                  <a:schemeClr val="tx2"/>
                </a:solidFill>
                <a:sym typeface="+mn-ea"/>
              </a:rPr>
              <a:t>postcards, key chains,</a:t>
            </a:r>
            <a:r>
              <a:rPr lang="en-US" altLang="zh-CN" sz="1800" dirty="0">
                <a:sym typeface="+mn-ea"/>
              </a:rPr>
              <a:t> and </a:t>
            </a:r>
            <a:r>
              <a:rPr lang="en-US" altLang="zh-CN" sz="1800" b="1" dirty="0">
                <a:solidFill>
                  <a:schemeClr val="tx2"/>
                </a:solidFill>
                <a:sym typeface="+mn-ea"/>
              </a:rPr>
              <a:t>figures</a:t>
            </a:r>
            <a:r>
              <a:rPr lang="en-US" altLang="zh-CN" sz="1800" dirty="0">
                <a:sym typeface="+mn-ea"/>
              </a:rPr>
              <a:t> decorated with bird species of Shanghai</a:t>
            </a:r>
            <a:endParaRPr lang="en-US" altLang="zh-CN" sz="1800" dirty="0">
              <a:sym typeface="+mn-ea"/>
            </a:endParaRPr>
          </a:p>
          <a:p>
            <a:r>
              <a:rPr lang="en-US" altLang="zh-CN" sz="1800" dirty="0">
                <a:sym typeface="+mn-ea"/>
              </a:rPr>
              <a:t>Increased public awareness and knowledge of bird conservation. </a:t>
            </a:r>
            <a:endParaRPr lang="en-US" altLang="zh-CN" sz="1800" dirty="0">
              <a:sym typeface="+mn-ea"/>
            </a:endParaRPr>
          </a:p>
          <a:p>
            <a:endParaRPr lang="en-US" altLang="zh-CN" sz="1800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12"/>
          <a:stretch>
            <a:fillRect/>
          </a:stretch>
        </p:blipFill>
        <p:spPr>
          <a:xfrm>
            <a:off x="5077883" y="3654137"/>
            <a:ext cx="3532718" cy="1968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b="13315"/>
          <a:stretch>
            <a:fillRect/>
          </a:stretch>
        </p:blipFill>
        <p:spPr>
          <a:xfrm>
            <a:off x="8733967" y="1149292"/>
            <a:ext cx="3053748" cy="44731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90" y="3654136"/>
            <a:ext cx="2984578" cy="1989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5203"/>
          </a:xfrm>
        </p:spPr>
        <p:txBody>
          <a:bodyPr/>
          <a:lstStyle/>
          <a:p>
            <a:endParaRPr lang="en-AU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22" y="365125"/>
            <a:ext cx="9887078" cy="5560828"/>
          </a:xfrm>
          <a:prstGeom prst="rect">
            <a:avLst/>
          </a:prstGeom>
        </p:spPr>
      </p:pic>
      <p:sp>
        <p:nvSpPr>
          <p:cNvPr id="5" name="标题 3"/>
          <p:cNvSpPr txBox="1"/>
          <p:nvPr/>
        </p:nvSpPr>
        <p:spPr>
          <a:xfrm>
            <a:off x="3924313" y="941389"/>
            <a:ext cx="8526604" cy="231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chemeClr val="tx2"/>
                </a:solidFill>
              </a:rPr>
              <a:t>Thank you!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78304" y="2689944"/>
            <a:ext cx="293614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</a:rPr>
              <a:t>Shuyu Hou, 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</a:rPr>
              <a:t>Ph.D. candidate, Tsinghua University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</a:rPr>
              <a:t>Email:       Shuyu_Hou@outlook.com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Background</a:t>
            </a:r>
            <a:endParaRPr lang="en-AU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335" y="1851660"/>
            <a:ext cx="5129530" cy="2564130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Birds, our flying neighbors, are liked and inspire curiosity among citizens. </a:t>
            </a:r>
            <a:endParaRPr lang="en-US" altLang="zh-CN" sz="2400" dirty="0">
              <a:sym typeface="+mn-ea"/>
            </a:endParaRPr>
          </a:p>
          <a:p>
            <a:r>
              <a:rPr lang="en-US" altLang="zh-CN" sz="2400" dirty="0">
                <a:sym typeface="+mn-ea"/>
              </a:rPr>
              <a:t>However, they can also cause problems, especially in farmland communities. </a:t>
            </a:r>
            <a:endParaRPr lang="en-US" altLang="zh-CN" sz="2400" b="0" dirty="0"/>
          </a:p>
          <a:p>
            <a:endParaRPr lang="zh-CN" alt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65" y="1952553"/>
            <a:ext cx="4737735" cy="2051391"/>
          </a:xfrm>
          <a:prstGeom prst="rect">
            <a:avLst/>
          </a:prstGeom>
        </p:spPr>
      </p:pic>
      <p:sp>
        <p:nvSpPr>
          <p:cNvPr id="8" name="内容占位符 2"/>
          <p:cNvSpPr txBox="1"/>
          <p:nvPr/>
        </p:nvSpPr>
        <p:spPr>
          <a:xfrm>
            <a:off x="1330325" y="4415790"/>
            <a:ext cx="10635615" cy="14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1800" b="0" dirty="0"/>
              <a:t>This project focused on a modern farming site in </a:t>
            </a:r>
            <a:r>
              <a:rPr lang="en-US" altLang="zh-CN" sz="1800" b="0" dirty="0" err="1"/>
              <a:t>Nanqiao</a:t>
            </a:r>
            <a:r>
              <a:rPr lang="en-US" altLang="zh-CN" sz="1800" b="0" dirty="0"/>
              <a:t> county, located in the suburbs of the mega-city, Shanghai. The site is representative of urban agricultural communities, where people have a </a:t>
            </a:r>
            <a:r>
              <a:rPr lang="en-US" altLang="zh-CN" sz="1800" dirty="0"/>
              <a:t>fondness for birds but also express concern</a:t>
            </a:r>
            <a:r>
              <a:rPr lang="en-US" altLang="zh-CN" sz="1800" b="0" dirty="0"/>
              <a:t> about the harm they can inflict on crops.</a:t>
            </a:r>
            <a:endParaRPr lang="en-US" altLang="zh-CN" sz="1800" b="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3292"/>
            <a:ext cx="10515600" cy="1325563"/>
          </a:xfrm>
        </p:spPr>
        <p:txBody>
          <a:bodyPr>
            <a:normAutofit/>
          </a:bodyPr>
          <a:lstStyle/>
          <a:p>
            <a:r>
              <a:rPr lang="en-AU" b="1" dirty="0">
                <a:latin typeface="Helvetica Bold" charset="0"/>
                <a:cs typeface="Helvetica Bold" charset="0"/>
                <a:sym typeface="+mn-ea"/>
              </a:rPr>
              <a:t>Aims &amp; Objectives</a:t>
            </a:r>
            <a:endParaRPr lang="en-AU" b="1" dirty="0">
              <a:latin typeface="Helvetica Bold" charset="0"/>
              <a:cs typeface="Helvetic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6130"/>
            <a:ext cx="11538585" cy="2695575"/>
          </a:xfrm>
        </p:spPr>
        <p:txBody>
          <a:bodyPr/>
          <a:lstStyle/>
          <a:p>
            <a:r>
              <a:rPr lang="en-US" altLang="en-AU" sz="2000" dirty="0">
                <a:latin typeface="Helvetica" pitchFamily="34" charset="0"/>
                <a:cs typeface="Helvetica" pitchFamily="34" charset="0"/>
              </a:rPr>
              <a:t>Get to know</a:t>
            </a:r>
            <a:r>
              <a:rPr lang="en-AU" sz="2000" dirty="0">
                <a:latin typeface="Helvetica" pitchFamily="34" charset="0"/>
                <a:cs typeface="Helvetica" pitchFamily="34" charset="0"/>
              </a:rPr>
              <a:t> about </a:t>
            </a:r>
            <a:r>
              <a:rPr lang="en-US" altLang="en-AU" sz="2000" dirty="0">
                <a:latin typeface="Helvetica" pitchFamily="34" charset="0"/>
                <a:cs typeface="Helvetica" pitchFamily="34" charset="0"/>
              </a:rPr>
              <a:t>the </a:t>
            </a:r>
            <a:r>
              <a:rPr 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biodiversity </a:t>
            </a:r>
            <a:r>
              <a:rPr lang="en-US" alt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condition </a:t>
            </a:r>
            <a:r>
              <a:rPr 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and community perspectives</a:t>
            </a:r>
            <a:r>
              <a:rPr lang="en-US" altLang="en-AU" sz="2000" dirty="0">
                <a:latin typeface="Helvetica" pitchFamily="34" charset="0"/>
                <a:cs typeface="Helvetica" pitchFamily="34" charset="0"/>
              </a:rPr>
              <a:t> in the site</a:t>
            </a:r>
            <a:endParaRPr lang="en-AU" sz="2000" dirty="0">
              <a:latin typeface="Helvetica" pitchFamily="34" charset="0"/>
              <a:cs typeface="Helvetica" pitchFamily="34" charset="0"/>
            </a:endParaRPr>
          </a:p>
          <a:p>
            <a:r>
              <a:rPr 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Build capacity </a:t>
            </a:r>
            <a:r>
              <a:rPr lang="en-AU" sz="2000" dirty="0">
                <a:latin typeface="Helvetica" pitchFamily="34" charset="0"/>
                <a:cs typeface="Helvetica" pitchFamily="34" charset="0"/>
              </a:rPr>
              <a:t>for community and the broader public about knowledge of birds and their importance </a:t>
            </a:r>
            <a:endParaRPr lang="en-AU" sz="2000" dirty="0">
              <a:latin typeface="Helvetica" pitchFamily="34" charset="0"/>
              <a:cs typeface="Helvetica" pitchFamily="34" charset="0"/>
            </a:endParaRPr>
          </a:p>
          <a:p>
            <a:r>
              <a:rPr 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Increase awareness</a:t>
            </a:r>
            <a:r>
              <a:rPr lang="en-AU" sz="2000" dirty="0">
                <a:latin typeface="Helvetica" pitchFamily="34" charset="0"/>
                <a:cs typeface="Helvetica" pitchFamily="34" charset="0"/>
              </a:rPr>
              <a:t> and </a:t>
            </a:r>
            <a:r>
              <a:rPr lang="en-AU" sz="2000" b="1" dirty="0">
                <a:solidFill>
                  <a:schemeClr val="accent1">
                    <a:lumMod val="50000"/>
                  </a:schemeClr>
                </a:solidFill>
                <a:latin typeface="Helvetica Bold" charset="0"/>
                <a:cs typeface="Helvetica Bold" charset="0"/>
              </a:rPr>
              <a:t>motivate action</a:t>
            </a:r>
            <a:r>
              <a:rPr lang="en-AU" sz="2000" dirty="0">
                <a:latin typeface="Helvetica" pitchFamily="34" charset="0"/>
                <a:cs typeface="Helvetica" pitchFamily="34" charset="0"/>
              </a:rPr>
              <a:t> for bird conservation</a:t>
            </a:r>
            <a:endParaRPr lang="en-AU" sz="2000" dirty="0">
              <a:latin typeface="Helvetica" pitchFamily="34" charset="0"/>
              <a:cs typeface="Helvetica" pitchFamily="34" charset="0"/>
            </a:endParaRPr>
          </a:p>
          <a:p>
            <a:r>
              <a:rPr lang="en-AU" sz="2000" dirty="0">
                <a:latin typeface="Helvetica" pitchFamily="34" charset="0"/>
                <a:cs typeface="Helvetica" pitchFamily="34" charset="0"/>
              </a:rPr>
              <a:t>Many original designed projects were severely interrupted by </a:t>
            </a:r>
            <a:r>
              <a:rPr lang="en-US" altLang="en-AU" sz="2000" dirty="0">
                <a:latin typeface="Helvetica" pitchFamily="34" charset="0"/>
                <a:cs typeface="Helvetica" pitchFamily="34" charset="0"/>
              </a:rPr>
              <a:t>various reasons, </a:t>
            </a:r>
            <a:r>
              <a:rPr lang="en-AU" sz="2000" dirty="0">
                <a:latin typeface="Helvetica" pitchFamily="34" charset="0"/>
                <a:cs typeface="Helvetica" pitchFamily="34" charset="0"/>
              </a:rPr>
              <a:t>but eventually the team managed to transform the offline activities to online, and received sound outcomes.</a:t>
            </a:r>
            <a:endParaRPr lang="en-AU" sz="2000" dirty="0">
              <a:latin typeface="Helvetica" pitchFamily="34" charset="0"/>
              <a:cs typeface="Helvetica" pitchFamily="34" charset="0"/>
            </a:endParaRPr>
          </a:p>
          <a:p>
            <a:endParaRPr lang="en-AU" sz="2000" dirty="0">
              <a:latin typeface="Helvetica" pitchFamily="34" charset="0"/>
              <a:cs typeface="Helvetica" pitchFamily="34" charset="0"/>
            </a:endParaRPr>
          </a:p>
          <a:p>
            <a:endParaRPr lang="en-AU" sz="20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Community interview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335" y="1851659"/>
            <a:ext cx="6819266" cy="389700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Interviews with decision makers and stakeholders</a:t>
            </a:r>
            <a:endParaRPr lang="en-US" altLang="zh-CN" sz="2400" dirty="0">
              <a:sym typeface="+mn-ea"/>
            </a:endParaRPr>
          </a:p>
          <a:p>
            <a:endParaRPr lang="en-US" altLang="zh-CN" sz="24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Express project objectives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Questionnaires to understand the requirements and willingness</a:t>
            </a:r>
            <a:endParaRPr lang="zh-CN" altLang="en-US" sz="1800" dirty="0"/>
          </a:p>
          <a:p>
            <a:endParaRPr lang="en-US" altLang="zh-CN" sz="1800" dirty="0">
              <a:sym typeface="+mn-ea"/>
            </a:endParaRPr>
          </a:p>
          <a:p>
            <a:endParaRPr lang="en-US" altLang="zh-CN" sz="1800" dirty="0">
              <a:sym typeface="+mn-ea"/>
            </a:endParaRPr>
          </a:p>
          <a:p>
            <a:pPr marL="0" indent="0">
              <a:buNone/>
            </a:pPr>
            <a:r>
              <a:rPr lang="en-US" altLang="zh-CN" sz="1400" dirty="0"/>
              <a:t>Participants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Nineteen</a:t>
            </a:r>
            <a:r>
              <a:rPr lang="en-US" altLang="zh-CN" sz="1400" dirty="0"/>
              <a:t> villagers in </a:t>
            </a:r>
            <a:r>
              <a:rPr lang="en-US" altLang="zh-CN" sz="1400" dirty="0" err="1"/>
              <a:t>Huayan</a:t>
            </a:r>
            <a:r>
              <a:rPr lang="en-US" altLang="zh-CN" sz="1400" dirty="0"/>
              <a:t> Village, including the manager of the rural cooperative, the leader of the village group, the employees of the agricultural contracting company, and ordinary villagers</a:t>
            </a:r>
            <a:endParaRPr lang="zh-CN" altLang="en-US" sz="1400" dirty="0"/>
          </a:p>
          <a:p>
            <a:endParaRPr lang="en-US" altLang="zh-CN" sz="1800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37536" y="3901357"/>
            <a:ext cx="2915326" cy="18473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46820" y="1637456"/>
            <a:ext cx="2889533" cy="2138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798" y="278900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Youth’s Ideas Collection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对话气泡: 圆角矩形 9"/>
          <p:cNvSpPr/>
          <p:nvPr/>
        </p:nvSpPr>
        <p:spPr>
          <a:xfrm>
            <a:off x="1812029" y="1248904"/>
            <a:ext cx="2032816" cy="1661230"/>
          </a:xfrm>
          <a:prstGeom prst="wedgeRoundRectCallout">
            <a:avLst>
              <a:gd name="adj1" fmla="val -1992"/>
              <a:gd name="adj2" fmla="val 707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7798" y="1309696"/>
            <a:ext cx="18535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Maybe we can try mangroves in costal areas of Shanghai to provide better habitat for the migrating birds since it’s getting</a:t>
            </a:r>
            <a:r>
              <a:rPr kumimoji="0" lang="en-US" altLang="zh-C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warmer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!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94899" y="3191025"/>
            <a:ext cx="1562376" cy="21945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195385" y="2347343"/>
            <a:ext cx="3749504" cy="2811030"/>
          </a:xfrm>
          <a:prstGeom prst="rect">
            <a:avLst/>
          </a:prstGeom>
        </p:spPr>
      </p:pic>
      <p:sp>
        <p:nvSpPr>
          <p:cNvPr id="14" name="对话气泡: 圆角矩形 13"/>
          <p:cNvSpPr/>
          <p:nvPr/>
        </p:nvSpPr>
        <p:spPr>
          <a:xfrm>
            <a:off x="6418703" y="1448619"/>
            <a:ext cx="1797128" cy="1967035"/>
          </a:xfrm>
          <a:prstGeom prst="wedgeRoundRectCallout">
            <a:avLst>
              <a:gd name="adj1" fmla="val -62667"/>
              <a:gd name="adj2" fmla="val 646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31133" y="1528274"/>
            <a:ext cx="173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 think we should tell the farmers more about the bird-related knowledge and they may be more willing to protect birds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12029" y="4923894"/>
            <a:ext cx="128646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ZHANG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Chenrui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,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Grade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8005" y="4667931"/>
            <a:ext cx="91329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Yixuan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,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Grade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000" l="3665" r="97208">
                        <a14:foregroundMark x1="12216" y1="80625" x2="50087" y2="84500"/>
                        <a14:foregroundMark x1="50087" y1="84500" x2="86736" y2="83500"/>
                        <a14:foregroundMark x1="86736" y1="83500" x2="82373" y2="97000"/>
                        <a14:foregroundMark x1="52356" y1="16750" x2="34380" y2="17875"/>
                        <a14:foregroundMark x1="34380" y1="17875" x2="34904" y2="18250"/>
                        <a14:foregroundMark x1="67714" y1="21750" x2="70332" y2="31500"/>
                        <a14:foregroundMark x1="13787" y1="95000" x2="93019" y2="88625"/>
                        <a14:foregroundMark x1="95637" y1="95000" x2="18674" y2="95750"/>
                        <a14:foregroundMark x1="18674" y1="95750" x2="3839" y2="87500"/>
                        <a14:foregroundMark x1="38045" y1="20625" x2="28098" y2="27000"/>
                        <a14:foregroundMark x1="97208" y1="89375" x2="97208" y2="89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254" y="3839332"/>
            <a:ext cx="1280854" cy="178827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691810" y="4549538"/>
            <a:ext cx="91329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</a:rPr>
              <a:t>ZHOU </a:t>
            </a:r>
            <a:r>
              <a:rPr lang="en-US" altLang="zh-CN" dirty="0" err="1">
                <a:solidFill>
                  <a:prstClr val="black"/>
                </a:solidFill>
              </a:rPr>
              <a:t>Junjie</a:t>
            </a:r>
            <a:r>
              <a:rPr lang="en-US" altLang="zh-CN" dirty="0">
                <a:solidFill>
                  <a:prstClr val="black"/>
                </a:solidFill>
              </a:rPr>
              <a:t>,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Grade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对话气泡: 圆角矩形 19"/>
          <p:cNvSpPr/>
          <p:nvPr/>
        </p:nvSpPr>
        <p:spPr>
          <a:xfrm flipH="1">
            <a:off x="9535852" y="1309696"/>
            <a:ext cx="2473874" cy="2677656"/>
          </a:xfrm>
          <a:prstGeom prst="wedgeRoundRectCallout">
            <a:avLst>
              <a:gd name="adj1" fmla="val 39547"/>
              <a:gd name="adj2" fmla="val 60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71614" y="1351493"/>
            <a:ext cx="236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1. It is necessary to investigate the habitat of birds as well as the cultivation of agricultural products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lvl="0"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2. </a:t>
            </a:r>
            <a:r>
              <a:rPr lang="en-US" altLang="zh-CN" sz="1400" dirty="0">
                <a:solidFill>
                  <a:prstClr val="black"/>
                </a:solidFill>
              </a:rPr>
              <a:t>Conduct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a water quality survey by investigating plankton distribution status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3. We could build some artificial roosting areas in and around cropland for birds.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85" y="311785"/>
            <a:ext cx="9897110" cy="1325880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Online seminar + Multi-platform Live</a:t>
            </a:r>
            <a:endParaRPr lang="en-US" altLang="zh-CN" b="1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24492" y="1350324"/>
            <a:ext cx="9626600" cy="4542473"/>
            <a:chOff x="1392248" y="1412130"/>
            <a:chExt cx="10799752" cy="50960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760006" y="2932401"/>
              <a:ext cx="2863022" cy="1942563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10925175" y="1412130"/>
              <a:ext cx="1266825" cy="4792773"/>
              <a:chOff x="277605" y="1833355"/>
              <a:chExt cx="1266825" cy="479277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605" y="5067324"/>
                <a:ext cx="962025" cy="523875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549453" y="5560219"/>
                <a:ext cx="99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+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0860" y="5862613"/>
                <a:ext cx="839867" cy="763515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549453" y="4658021"/>
                <a:ext cx="99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+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69754" y="2987666"/>
                <a:ext cx="730377" cy="73408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860" y="1833355"/>
                <a:ext cx="777955" cy="784720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549453" y="2651477"/>
                <a:ext cx="99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+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49453" y="3693741"/>
                <a:ext cx="99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+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54909" y="4029207"/>
                <a:ext cx="807416" cy="639722"/>
              </a:xfrm>
              <a:prstGeom prst="rect">
                <a:avLst/>
              </a:prstGeom>
            </p:spPr>
          </p:pic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006" y="4951462"/>
              <a:ext cx="2863021" cy="150352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6633321" y="1899910"/>
              <a:ext cx="1432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1256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392248" y="1612629"/>
              <a:ext cx="9378696" cy="1187545"/>
              <a:chOff x="838200" y="1900601"/>
              <a:chExt cx="9378696" cy="1187545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9"/>
              <a:srcRect t="33949"/>
              <a:stretch>
                <a:fillRect/>
              </a:stretch>
            </p:blipFill>
            <p:spPr>
              <a:xfrm>
                <a:off x="838200" y="2002755"/>
                <a:ext cx="9232997" cy="1085391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5949696" y="1910192"/>
                <a:ext cx="165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Page view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144256" y="1900601"/>
                <a:ext cx="207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Forwarded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74160" y="2485687"/>
                <a:ext cx="325216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Announcement of the seminar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700031" y="2542855"/>
              <a:ext cx="1925216" cy="3740244"/>
              <a:chOff x="910146" y="1922085"/>
              <a:chExt cx="2351221" cy="4567872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914880" y="5164394"/>
                <a:ext cx="2346487" cy="1325563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914879" y="3688147"/>
                <a:ext cx="2346487" cy="1244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31" name="组合 30"/>
              <p:cNvGrpSpPr/>
              <p:nvPr/>
            </p:nvGrpSpPr>
            <p:grpSpPr>
              <a:xfrm>
                <a:off x="910146" y="1922085"/>
                <a:ext cx="2351219" cy="1534665"/>
                <a:chOff x="910146" y="4959676"/>
                <a:chExt cx="2351219" cy="1534665"/>
              </a:xfrm>
            </p:grpSpPr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914879" y="5190738"/>
                  <a:ext cx="2346486" cy="130213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3" name="图片 32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924" b="97240" l="2893" r="90070">
                              <a14:foregroundMark x1="33151" y1="26248" x2="8366" y2="26952"/>
                              <a14:foregroundMark x1="17592" y1="34527" x2="15012" y2="72167"/>
                              <a14:foregroundMark x1="15012" y1="72167" x2="20328" y2="76571"/>
                              <a14:foregroundMark x1="6568" y1="73811" x2="23065" y2="91720"/>
                              <a14:foregroundMark x1="2893" y1="64827" x2="38702" y2="66941"/>
                              <a14:foregroundMark x1="38702" y1="66941" x2="38702" y2="67587"/>
                              <a14:foregroundMark x1="47850" y1="79331" x2="20876" y2="96829"/>
                              <a14:foregroundMark x1="20876" y1="96829" x2="3753" y2="81386"/>
                              <a14:foregroundMark x1="40500" y1="97240" x2="81626" y2="96418"/>
                              <a14:foregroundMark x1="81626" y1="96418" x2="90070" y2="9724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146" y="4959676"/>
                  <a:ext cx="1152576" cy="1534665"/>
                </a:xfrm>
                <a:prstGeom prst="rect">
                  <a:avLst/>
                </a:prstGeom>
              </p:spPr>
            </p:pic>
          </p:grp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1392248" y="2765636"/>
              <a:ext cx="2051304" cy="3742539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3586944" y="2886721"/>
              <a:ext cx="2092186" cy="35682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Topics: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Getting to know the natural world: starting from community.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What actions can we take for bird conservation in daily life?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85" y="311785"/>
            <a:ext cx="10266680" cy="1325880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Online seminar + Multi-platform Live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038081" y="1509201"/>
            <a:ext cx="8736482" cy="3615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We conducted online questionnaires before and after the seminar</a:t>
            </a:r>
            <a:endParaRPr lang="zh-CN" altLang="en-US" sz="1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11242" r="1769"/>
          <a:stretch>
            <a:fillRect/>
          </a:stretch>
        </p:blipFill>
        <p:spPr>
          <a:xfrm>
            <a:off x="2038081" y="2678461"/>
            <a:ext cx="4099992" cy="26703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1782"/>
          <a:stretch>
            <a:fillRect/>
          </a:stretch>
        </p:blipFill>
        <p:spPr>
          <a:xfrm>
            <a:off x="6346271" y="2565372"/>
            <a:ext cx="4099990" cy="28965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37971" y="5051267"/>
            <a:ext cx="137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Before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20898" y="5109619"/>
            <a:ext cx="137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After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38080" y="5546660"/>
            <a:ext cx="8736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The percentages of audience recognized the 18 testing bird species in the questionnaire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96008" y="1947356"/>
            <a:ext cx="840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citizens recognized much more bird species after the seminar, and tended to have a more open mind in conservation around human settlements and cropland.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924492" y="1301831"/>
            <a:ext cx="3032629" cy="115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Photograph competition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24492" y="1301831"/>
            <a:ext cx="9140407" cy="4696517"/>
            <a:chOff x="572231" y="706055"/>
            <a:chExt cx="11042903" cy="6170088"/>
          </a:xfrm>
        </p:grpSpPr>
        <p:grpSp>
          <p:nvGrpSpPr>
            <p:cNvPr id="8" name="组合 7"/>
            <p:cNvGrpSpPr/>
            <p:nvPr/>
          </p:nvGrpSpPr>
          <p:grpSpPr>
            <a:xfrm>
              <a:off x="4533970" y="706055"/>
              <a:ext cx="3502768" cy="6151944"/>
              <a:chOff x="4363045" y="381676"/>
              <a:chExt cx="3687462" cy="647632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363045" y="381676"/>
                <a:ext cx="3687462" cy="4285926"/>
                <a:chOff x="4595010" y="650642"/>
                <a:chExt cx="3959266" cy="4601843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2" cstate="screen"/>
                <a:srcRect l="2424"/>
                <a:stretch>
                  <a:fillRect/>
                </a:stretch>
              </p:blipFill>
              <p:spPr>
                <a:xfrm>
                  <a:off x="4595010" y="650642"/>
                  <a:ext cx="3959266" cy="4601843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5122" y="2389172"/>
                  <a:ext cx="3689122" cy="2851123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3046" y="4464490"/>
                <a:ext cx="3687461" cy="2393510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231" y="2223251"/>
              <a:ext cx="3668464" cy="465289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633" y="706056"/>
              <a:ext cx="3280501" cy="615194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87960" y="808755"/>
              <a:ext cx="445414" cy="44767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3374" y="808755"/>
              <a:ext cx="1543050" cy="44767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25040" y="1297359"/>
              <a:ext cx="3502768" cy="76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3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 public accounts forward our “Call for entries” article,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492" y="311962"/>
            <a:ext cx="9429307" cy="1325563"/>
          </a:xfrm>
        </p:spPr>
        <p:txBody>
          <a:bodyPr/>
          <a:lstStyle/>
          <a:p>
            <a:r>
              <a:rPr lang="en-US" altLang="zh-CN" b="1" dirty="0">
                <a:sym typeface="+mn-ea"/>
              </a:rPr>
              <a:t>Photograph competition</a:t>
            </a:r>
            <a:endParaRPr lang="en-AU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4170" y="1637456"/>
            <a:ext cx="5483835" cy="481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183" y="1373701"/>
            <a:ext cx="6711146" cy="4472834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3529</Words>
  <Application>WPS Writer</Application>
  <PresentationFormat>宽屏</PresentationFormat>
  <Paragraphs>129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思源宋体 Heavy</vt:lpstr>
      <vt:lpstr>汉仪书宋二KW</vt:lpstr>
      <vt:lpstr>Helvetica</vt:lpstr>
      <vt:lpstr>Helvetica Bold</vt:lpstr>
      <vt:lpstr>Calibri</vt:lpstr>
      <vt:lpstr>等线</vt:lpstr>
      <vt:lpstr>等线</vt:lpstr>
      <vt:lpstr>汉仪中等线KW</vt:lpstr>
      <vt:lpstr>微软雅黑</vt:lpstr>
      <vt:lpstr>宋体</vt:lpstr>
      <vt:lpstr>Arial Unicode MS</vt:lpstr>
      <vt:lpstr>Calibri Light</vt:lpstr>
      <vt:lpstr>Helvetica Neue</vt:lpstr>
      <vt:lpstr>等线 Light</vt:lpstr>
      <vt:lpstr>Office Theme</vt:lpstr>
      <vt:lpstr>Youth Thinktank Competition Winner  Dining wetland for humans and birds</vt:lpstr>
      <vt:lpstr>Background</vt:lpstr>
      <vt:lpstr>Aims &amp; Objectives</vt:lpstr>
      <vt:lpstr>Community interview</vt:lpstr>
      <vt:lpstr>Youth’s Ideas Collection</vt:lpstr>
      <vt:lpstr>Online seminar + Multi-platform Live</vt:lpstr>
      <vt:lpstr>Online seminar + Multi-platform Live</vt:lpstr>
      <vt:lpstr>Photograph competition</vt:lpstr>
      <vt:lpstr>Photograph competition</vt:lpstr>
      <vt:lpstr>Photograph competition</vt:lpstr>
      <vt:lpstr>Photograph competition</vt:lpstr>
      <vt:lpstr>Photograph competition</vt:lpstr>
      <vt:lpstr>Planning and Design Suggestions</vt:lpstr>
      <vt:lpstr>Creative products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Winnicki</dc:creator>
  <cp:lastModifiedBy>丁宇飞</cp:lastModifiedBy>
  <cp:revision>32</cp:revision>
  <dcterms:created xsi:type="dcterms:W3CDTF">2023-03-17T02:49:26Z</dcterms:created>
  <dcterms:modified xsi:type="dcterms:W3CDTF">2023-03-17T02:49:26Z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02A322091683A5EBCF9504641B8AEB2B</vt:lpwstr>
  </property>
  <property fmtid="{D5CDD505-2E9C-101B-9397-08002B2CF9AE}" pid="3" name="KSOProductBuildVer">
    <vt:lpwstr>1033-5.1.1.7662</vt:lpwstr>
  </property>
</Properties>
</file>